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89" r:id="rId2"/>
    <p:sldId id="333" r:id="rId3"/>
    <p:sldId id="315" r:id="rId4"/>
    <p:sldId id="335" r:id="rId5"/>
    <p:sldId id="337" r:id="rId6"/>
    <p:sldId id="346" r:id="rId7"/>
    <p:sldId id="347" r:id="rId8"/>
    <p:sldId id="318" r:id="rId9"/>
    <p:sldId id="317" r:id="rId10"/>
    <p:sldId id="343" r:id="rId11"/>
    <p:sldId id="341" r:id="rId12"/>
    <p:sldId id="319" r:id="rId13"/>
    <p:sldId id="320" r:id="rId14"/>
    <p:sldId id="321" r:id="rId15"/>
    <p:sldId id="322" r:id="rId16"/>
    <p:sldId id="323" r:id="rId17"/>
    <p:sldId id="324" r:id="rId18"/>
    <p:sldId id="326" r:id="rId19"/>
    <p:sldId id="327" r:id="rId20"/>
    <p:sldId id="311" r:id="rId21"/>
    <p:sldId id="348" r:id="rId22"/>
    <p:sldId id="349" r:id="rId23"/>
    <p:sldId id="350" r:id="rId24"/>
    <p:sldId id="351" r:id="rId25"/>
    <p:sldId id="352" r:id="rId26"/>
    <p:sldId id="353" r:id="rId27"/>
    <p:sldId id="345" r:id="rId2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333300"/>
    <a:srgbClr val="660066"/>
    <a:srgbClr val="8E222C"/>
    <a:srgbClr val="A777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22AB339-069B-42D8-925A-C3493209F304}" type="datetimeFigureOut">
              <a:rPr lang="ru-RU"/>
              <a:pPr>
                <a:defRPr/>
              </a:pPr>
              <a:t>08.01.2020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A7F2B2E-E213-451F-AE24-E23A66AF34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A491B-5EB3-4D4D-BAD7-009A0282534C}" type="datetimeFigureOut">
              <a:rPr lang="ru-RU"/>
              <a:pPr>
                <a:defRPr/>
              </a:pPr>
              <a:t>08.01.2020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E676D76-B2F0-4F54-BE83-4B593BF1E0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48949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62EE5-C147-4F6E-8BC7-2D45B18D0D52}" type="datetimeFigureOut">
              <a:rPr lang="ru-RU"/>
              <a:pPr>
                <a:defRPr/>
              </a:pPr>
              <a:t>08.01.2020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A8379-182B-482E-82AC-27AF81D610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8316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C768A-14FE-4E61-98A6-783FAF815EDF}" type="datetimeFigureOut">
              <a:rPr lang="ru-RU"/>
              <a:pPr>
                <a:defRPr/>
              </a:pPr>
              <a:t>08.01.2020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A3F336F-DEE4-40FD-BB10-96849B629B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7942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94A77-9A97-4C9F-8CCC-187238B6AC3A}" type="datetimeFigureOut">
              <a:rPr lang="ru-RU"/>
              <a:pPr>
                <a:defRPr/>
              </a:pPr>
              <a:t>08.01.2020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1D3EC72-865F-4078-B94A-FA2E509C82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6229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7CC43-EE1A-4097-B246-2BEE01F7C93B}" type="datetimeFigureOut">
              <a:rPr lang="ru-RU"/>
              <a:pPr>
                <a:defRPr/>
              </a:pPr>
              <a:t>08.01.2020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546F8E-06AA-4CD7-91B6-1784C5CC70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69308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5F68B-CD79-43D8-BC18-43F2B798D4EB}" type="datetimeFigureOut">
              <a:rPr lang="ru-RU"/>
              <a:pPr>
                <a:defRPr/>
              </a:pPr>
              <a:t>08.01.2020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7FA76-EC65-4D27-B437-EE2C28E1377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08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D02A8-4594-46C7-A275-C91EE03DC993}" type="datetimeFigureOut">
              <a:rPr lang="ru-RU"/>
              <a:pPr>
                <a:defRPr/>
              </a:pPr>
              <a:t>08.01.2020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353C31-6590-4ED7-B0B1-8B1CFB213D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0901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58FF9-8299-4279-895D-7F42B9E0EC5E}" type="datetimeFigureOut">
              <a:rPr lang="ru-RU"/>
              <a:pPr>
                <a:defRPr/>
              </a:pPr>
              <a:t>08.01.2020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20E9B-A500-4091-AF4F-1F127BCF4B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7453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94DE2-507E-4096-B7A2-19E79FBC9AA8}" type="datetimeFigureOut">
              <a:rPr lang="ru-RU"/>
              <a:pPr>
                <a:defRPr/>
              </a:pPr>
              <a:t>08.01.2020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34C569-8DD9-43D1-A30B-13B6A57B52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5437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DDD0F-58ED-41FA-B7BE-BD8EE10869D5}" type="datetimeFigureOut">
              <a:rPr lang="ru-RU"/>
              <a:pPr>
                <a:defRPr/>
              </a:pPr>
              <a:t>08.01.2020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BD53F9E-D1C9-4785-B87C-AE6D578F055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5016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8E0DE-7CEB-4064-9C72-A7729BCD7780}" type="datetimeFigureOut">
              <a:rPr lang="ru-RU"/>
              <a:pPr>
                <a:defRPr/>
              </a:pPr>
              <a:t>08.01.2020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B79882B-E578-4D14-B397-81C38C41BCE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689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679E84C-1D42-43DE-A6B3-BF678722BF52}" type="datetimeFigureOut">
              <a:rPr lang="ru-RU"/>
              <a:pPr>
                <a:defRPr/>
              </a:pPr>
              <a:t>08.01.2020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>
              <a:defRPr/>
            </a:pPr>
            <a:fld id="{3A8EC8B3-2283-412B-9E51-9830A6DC94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3988" r:id="rId2"/>
    <p:sldLayoutId id="2147483989" r:id="rId3"/>
    <p:sldLayoutId id="2147483984" r:id="rId4"/>
    <p:sldLayoutId id="2147483990" r:id="rId5"/>
    <p:sldLayoutId id="2147483985" r:id="rId6"/>
    <p:sldLayoutId id="2147483991" r:id="rId7"/>
    <p:sldLayoutId id="2147483992" r:id="rId8"/>
    <p:sldLayoutId id="2147483993" r:id="rId9"/>
    <p:sldLayoutId id="2147483986" r:id="rId10"/>
    <p:sldLayoutId id="214748399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ChangeArrowheads="1"/>
          </p:cNvSpPr>
          <p:nvPr/>
        </p:nvSpPr>
        <p:spPr bwMode="auto">
          <a:xfrm>
            <a:off x="250825" y="333375"/>
            <a:ext cx="86423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800" b="1">
                <a:solidFill>
                  <a:srgbClr val="002060"/>
                </a:solidFill>
                <a:latin typeface="Calibri" panose="020F0502020204030204" pitchFamily="34" charset="0"/>
              </a:rPr>
              <a:t>ПЕДАГОГИЧЕСКИЙ СОВЕТ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800" b="1">
                <a:solidFill>
                  <a:srgbClr val="953735"/>
                </a:solidFill>
                <a:latin typeface="Calibri" panose="020F0502020204030204" pitchFamily="34" charset="0"/>
              </a:rPr>
              <a:t>«Профессиональный стандарт педагога и воспитателя»</a:t>
            </a:r>
            <a:endParaRPr lang="ru-RU" altLang="ru-RU" sz="4800">
              <a:solidFill>
                <a:srgbClr val="953735"/>
              </a:solidFill>
              <a:latin typeface="Calibri" panose="020F0502020204030204" pitchFamily="34" charset="0"/>
            </a:endParaRPr>
          </a:p>
        </p:txBody>
      </p:sp>
      <p:pic>
        <p:nvPicPr>
          <p:cNvPr id="11267" name="Рисунок 2" descr="ПРЕЗЕН ПРОФ стандарт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713" y="2636838"/>
            <a:ext cx="5616575" cy="407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/>
              <a:t>Область применения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179388" y="1844675"/>
            <a:ext cx="8424862" cy="2808288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ru-RU" sz="5400" b="1" dirty="0">
                <a:solidFill>
                  <a:srgbClr val="C00000"/>
                </a:solidFill>
                <a:latin typeface="Calibri" pitchFamily="34" charset="0"/>
              </a:rPr>
              <a:t>Сфера </a:t>
            </a:r>
          </a:p>
          <a:p>
            <a:pPr algn="ctr" eaLnBrk="1" hangingPunct="1">
              <a:spcAft>
                <a:spcPts val="1000"/>
              </a:spcAft>
              <a:defRPr/>
            </a:pPr>
            <a:endParaRPr lang="ru-RU" sz="1100" dirty="0">
              <a:latin typeface="Calibri" pitchFamily="34" charset="0"/>
            </a:endParaRPr>
          </a:p>
          <a:p>
            <a:pPr algn="ctr" eaLnBrk="1" hangingPunct="1">
              <a:spcAft>
                <a:spcPts val="1000"/>
              </a:spcAft>
              <a:defRPr/>
            </a:pPr>
            <a:endParaRPr lang="ru-RU" sz="1100" dirty="0">
              <a:latin typeface="Calibri" pitchFamily="34" charset="0"/>
            </a:endParaRPr>
          </a:p>
          <a:p>
            <a:pPr algn="ctr" eaLnBrk="1" hangingPunct="1">
              <a:spcAft>
                <a:spcPts val="1000"/>
              </a:spcAft>
              <a:defRPr/>
            </a:pPr>
            <a:endParaRPr lang="ru-RU" sz="1100" dirty="0">
              <a:latin typeface="Calibri" pitchFamily="34" charset="0"/>
            </a:endParaRPr>
          </a:p>
          <a:p>
            <a:pPr algn="ctr" eaLnBrk="1" hangingPunct="1">
              <a:spcAft>
                <a:spcPts val="1000"/>
              </a:spcAft>
              <a:defRPr/>
            </a:pPr>
            <a:r>
              <a:rPr lang="ru-RU" sz="5400" b="1" dirty="0">
                <a:solidFill>
                  <a:srgbClr val="C00000"/>
                </a:solidFill>
                <a:latin typeface="Calibri" pitchFamily="34" charset="0"/>
              </a:rPr>
              <a:t>образования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539750" y="2924175"/>
            <a:ext cx="2344738" cy="5254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Aft>
                <a:spcPts val="1000"/>
              </a:spcAf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дошкольного</a:t>
            </a:r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3059113" y="2924175"/>
            <a:ext cx="2160587" cy="525463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r>
              <a:rPr lang="ru-RU" altLang="ru-RU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</a:t>
            </a: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5364163" y="2924175"/>
            <a:ext cx="3095625" cy="5048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Aft>
                <a:spcPts val="1000"/>
              </a:spcAf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Общего среднего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332656"/>
            <a:ext cx="8686800" cy="122413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Содержание профессионального стандарта педагога</a:t>
            </a:r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2987824" y="1700808"/>
            <a:ext cx="3632454" cy="3632454"/>
            <a:chOff x="2148950" y="309343"/>
            <a:chExt cx="3632454" cy="363245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" name="Пирог 3"/>
            <p:cNvSpPr/>
            <p:nvPr/>
          </p:nvSpPr>
          <p:spPr>
            <a:xfrm>
              <a:off x="2148950" y="309343"/>
              <a:ext cx="3632454" cy="3632454"/>
            </a:xfrm>
            <a:prstGeom prst="pie">
              <a:avLst>
                <a:gd name="adj1" fmla="val 9000000"/>
                <a:gd name="adj2" fmla="val 1620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Пирог 4"/>
            <p:cNvSpPr/>
            <p:nvPr/>
          </p:nvSpPr>
          <p:spPr>
            <a:xfrm>
              <a:off x="2453009" y="1333482"/>
              <a:ext cx="1414005" cy="64807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7940" tIns="27940" rIns="27940" bIns="27940" spcCol="1270" anchor="ctr"/>
            <a:lstStyle/>
            <a:p>
              <a:pPr algn="ctr" defTabSz="9779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обучение</a:t>
              </a: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2555776" y="1628800"/>
            <a:ext cx="4440057" cy="3745495"/>
            <a:chOff x="1954561" y="180827"/>
            <a:chExt cx="4440057" cy="374549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" name="Пирог 6"/>
            <p:cNvSpPr/>
            <p:nvPr/>
          </p:nvSpPr>
          <p:spPr>
            <a:xfrm>
              <a:off x="1954561" y="180827"/>
              <a:ext cx="4440057" cy="3745495"/>
            </a:xfrm>
            <a:prstGeom prst="pie">
              <a:avLst>
                <a:gd name="adj1" fmla="val 16200000"/>
                <a:gd name="adj2" fmla="val 180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Пирог 4"/>
            <p:cNvSpPr/>
            <p:nvPr/>
          </p:nvSpPr>
          <p:spPr>
            <a:xfrm>
              <a:off x="4294577" y="1116931"/>
              <a:ext cx="1836448" cy="64807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7940" tIns="27940" rIns="27940" bIns="27940" spcCol="1270" anchor="ctr"/>
            <a:lstStyle/>
            <a:p>
              <a:pPr algn="ctr" defTabSz="9779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воспитание</a:t>
              </a:r>
            </a:p>
          </p:txBody>
        </p:sp>
      </p:grpSp>
      <p:sp>
        <p:nvSpPr>
          <p:cNvPr id="9" name="Круговая стрелка 8"/>
          <p:cNvSpPr/>
          <p:nvPr/>
        </p:nvSpPr>
        <p:spPr>
          <a:xfrm>
            <a:off x="2771800" y="1700808"/>
            <a:ext cx="4082186" cy="4082186"/>
          </a:xfrm>
          <a:prstGeom prst="circularArrow">
            <a:avLst>
              <a:gd name="adj1" fmla="val 5085"/>
              <a:gd name="adj2" fmla="val 327528"/>
              <a:gd name="adj3" fmla="val 8671970"/>
              <a:gd name="adj4" fmla="val 1919094"/>
              <a:gd name="adj5" fmla="val 5932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25400" h="6350" prst="relaxedInset"/>
            <a:contourClr>
              <a:schemeClr val="bg1"/>
            </a:contourClr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Группа 9"/>
          <p:cNvGrpSpPr/>
          <p:nvPr/>
        </p:nvGrpSpPr>
        <p:grpSpPr>
          <a:xfrm>
            <a:off x="2987824" y="1772816"/>
            <a:ext cx="3632454" cy="3632454"/>
            <a:chOff x="2223761" y="439073"/>
            <a:chExt cx="3632454" cy="363245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Пирог 10"/>
            <p:cNvSpPr/>
            <p:nvPr/>
          </p:nvSpPr>
          <p:spPr>
            <a:xfrm>
              <a:off x="2223761" y="439073"/>
              <a:ext cx="3632454" cy="3632454"/>
            </a:xfrm>
            <a:prstGeom prst="pie">
              <a:avLst>
                <a:gd name="adj1" fmla="val 1800000"/>
                <a:gd name="adj2" fmla="val 900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Пирог 4"/>
            <p:cNvSpPr/>
            <p:nvPr/>
          </p:nvSpPr>
          <p:spPr>
            <a:xfrm>
              <a:off x="3088631" y="2795844"/>
              <a:ext cx="1945957" cy="95135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7940" tIns="27940" rIns="27940" bIns="27940" spcCol="1270" anchor="ctr"/>
            <a:lstStyle/>
            <a:p>
              <a:pPr algn="ctr" defTabSz="9779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развитие</a:t>
              </a:r>
            </a:p>
          </p:txBody>
        </p:sp>
      </p:grpSp>
      <p:sp>
        <p:nvSpPr>
          <p:cNvPr id="13" name="Круговая стрелка 12"/>
          <p:cNvSpPr/>
          <p:nvPr/>
        </p:nvSpPr>
        <p:spPr>
          <a:xfrm>
            <a:off x="2627784" y="1340768"/>
            <a:ext cx="4082186" cy="4082186"/>
          </a:xfrm>
          <a:prstGeom prst="circularArrow">
            <a:avLst>
              <a:gd name="adj1" fmla="val 5085"/>
              <a:gd name="adj2" fmla="val 327528"/>
              <a:gd name="adj3" fmla="val 15873039"/>
              <a:gd name="adj4" fmla="val 9000000"/>
              <a:gd name="adj5" fmla="val 5932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25400" h="6350" prst="relaxedInset"/>
            <a:contourClr>
              <a:schemeClr val="bg1"/>
            </a:contourClr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Круговая стрелка 13"/>
          <p:cNvSpPr/>
          <p:nvPr/>
        </p:nvSpPr>
        <p:spPr>
          <a:xfrm>
            <a:off x="2771800" y="1268760"/>
            <a:ext cx="4414721" cy="4082186"/>
          </a:xfrm>
          <a:prstGeom prst="circularArrow">
            <a:avLst>
              <a:gd name="adj1" fmla="val 5085"/>
              <a:gd name="adj2" fmla="val 327528"/>
              <a:gd name="adj3" fmla="val 1472472"/>
              <a:gd name="adj4" fmla="val 16199432"/>
              <a:gd name="adj5" fmla="val 5932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25400" h="6350" prst="relaxedInset"/>
            <a:contourClr>
              <a:schemeClr val="bg1"/>
            </a:contourClr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3838200" cy="84124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5000" dirty="0"/>
              <a:t>Обучение</a:t>
            </a:r>
          </a:p>
        </p:txBody>
      </p:sp>
      <p:sp>
        <p:nvSpPr>
          <p:cNvPr id="26627" name="Прямоугольник 2"/>
          <p:cNvSpPr>
            <a:spLocks noChangeArrowheads="1"/>
          </p:cNvSpPr>
          <p:nvPr/>
        </p:nvSpPr>
        <p:spPr bwMode="auto">
          <a:xfrm>
            <a:off x="442913" y="1428750"/>
            <a:ext cx="8321675" cy="480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  <a:latin typeface="Arial" panose="020B0604020202020204" pitchFamily="34" charset="0"/>
              </a:rPr>
              <a:t>          </a:t>
            </a: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и проведение учебных занятий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Систематический анализ эффективности  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учебных занятий и подходов к обучению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Владение формами и методами обучения,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выходящими за рамки уроков: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лабораторные эксперименты, практика и т.п.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1845691">
            <a:off x="579438" y="1506538"/>
            <a:ext cx="484187" cy="66516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2156748">
            <a:off x="647700" y="2430463"/>
            <a:ext cx="484188" cy="763587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2177572">
            <a:off x="696913" y="3640138"/>
            <a:ext cx="484187" cy="779462"/>
          </a:xfrm>
          <a:prstGeom prst="downArrow">
            <a:avLst/>
          </a:prstGeom>
          <a:solidFill>
            <a:srgbClr val="A777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3910208" cy="84124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5000" dirty="0"/>
              <a:t>Обучение</a:t>
            </a:r>
          </a:p>
        </p:txBody>
      </p:sp>
      <p:sp>
        <p:nvSpPr>
          <p:cNvPr id="27651" name="Прямоугольник 2"/>
          <p:cNvSpPr>
            <a:spLocks noChangeArrowheads="1"/>
          </p:cNvSpPr>
          <p:nvPr/>
        </p:nvSpPr>
        <p:spPr bwMode="auto">
          <a:xfrm>
            <a:off x="468313" y="1997075"/>
            <a:ext cx="828040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Использование специальных подходов к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обучению, с целью включения в ОП всех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учеников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Умение объективно оценивать знания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учеников, используя разные формы и методы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контроля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Владение ИКТ-компетенциями</a:t>
            </a:r>
          </a:p>
        </p:txBody>
      </p:sp>
      <p:sp>
        <p:nvSpPr>
          <p:cNvPr id="4" name="Стрелка вниз 3"/>
          <p:cNvSpPr/>
          <p:nvPr/>
        </p:nvSpPr>
        <p:spPr>
          <a:xfrm rot="1845691">
            <a:off x="1108075" y="2058988"/>
            <a:ext cx="484188" cy="66516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rot="1845691">
            <a:off x="800100" y="3387725"/>
            <a:ext cx="484188" cy="665163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845691">
            <a:off x="830263" y="4873625"/>
            <a:ext cx="484187" cy="665163"/>
          </a:xfrm>
          <a:prstGeom prst="downArrow">
            <a:avLst/>
          </a:prstGeom>
          <a:solidFill>
            <a:srgbClr val="8E22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4702296" cy="84124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5000" dirty="0"/>
              <a:t>Воспитание</a:t>
            </a:r>
          </a:p>
        </p:txBody>
      </p:sp>
      <p:sp>
        <p:nvSpPr>
          <p:cNvPr id="28675" name="Прямоугольник 2"/>
          <p:cNvSpPr>
            <a:spLocks noChangeArrowheads="1"/>
          </p:cNvSpPr>
          <p:nvPr/>
        </p:nvSpPr>
        <p:spPr bwMode="auto">
          <a:xfrm>
            <a:off x="395288" y="1304925"/>
            <a:ext cx="8497887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Владение методами организации экскурсий,         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походов и экспедиций, а также музейной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педагогики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Проектирование и создание ситуации,    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развивающей эмоционально-ценностную сферу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ребенка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Умение создавать в учебных группах 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разновозрастные детско-взрослые общности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обучающихся, их родителей и педагогических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работников</a:t>
            </a:r>
          </a:p>
        </p:txBody>
      </p:sp>
      <p:sp>
        <p:nvSpPr>
          <p:cNvPr id="4" name="Стрелка вниз 3"/>
          <p:cNvSpPr/>
          <p:nvPr/>
        </p:nvSpPr>
        <p:spPr>
          <a:xfrm rot="1845691">
            <a:off x="542925" y="1562100"/>
            <a:ext cx="484188" cy="66516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rot="1845691">
            <a:off x="523875" y="3138488"/>
            <a:ext cx="484188" cy="66516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845691">
            <a:off x="560388" y="4946650"/>
            <a:ext cx="484187" cy="66516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4558280" cy="84124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5000" dirty="0"/>
              <a:t>Воспитание</a:t>
            </a:r>
          </a:p>
        </p:txBody>
      </p:sp>
      <p:sp>
        <p:nvSpPr>
          <p:cNvPr id="29699" name="Прямоугольник 2"/>
          <p:cNvSpPr>
            <a:spLocks noChangeArrowheads="1"/>
          </p:cNvSpPr>
          <p:nvPr/>
        </p:nvSpPr>
        <p:spPr bwMode="auto">
          <a:xfrm>
            <a:off x="250825" y="1844675"/>
            <a:ext cx="8569325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Построение воспитательной деятельности с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помощью культурных различий и индивидуальных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особенностей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Умение находить ценностный аспект учебного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знания и информации,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Защищать достоинство и интересы обучающихся,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помогать детям, оказавшимся в конфликтной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ситуации и/или неблагоприятных условиях</a:t>
            </a:r>
          </a:p>
        </p:txBody>
      </p:sp>
      <p:sp>
        <p:nvSpPr>
          <p:cNvPr id="4" name="Стрелка вниз 3"/>
          <p:cNvSpPr/>
          <p:nvPr/>
        </p:nvSpPr>
        <p:spPr>
          <a:xfrm rot="1845691">
            <a:off x="387350" y="1993900"/>
            <a:ext cx="484188" cy="66516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rot="1845691">
            <a:off x="315913" y="3713163"/>
            <a:ext cx="484187" cy="66516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845691">
            <a:off x="323850" y="5018088"/>
            <a:ext cx="484188" cy="66516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5000" dirty="0"/>
              <a:t>Развитие</a:t>
            </a:r>
          </a:p>
        </p:txBody>
      </p:sp>
      <p:sp>
        <p:nvSpPr>
          <p:cNvPr id="30723" name="Прямоугольник 2"/>
          <p:cNvSpPr>
            <a:spLocks noChangeArrowheads="1"/>
          </p:cNvSpPr>
          <p:nvPr/>
        </p:nvSpPr>
        <p:spPr bwMode="auto">
          <a:xfrm>
            <a:off x="323850" y="1444625"/>
            <a:ext cx="8569325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Выявление в ходе наблюдения поведенческих      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и личностных проблем обучающихся, связанных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с особенностями их развития;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Применение инструментария и методов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диагностики и оценки показателей уровня и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динамики развития ребенка;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Освоение и адекватное применение специальных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технологий и методов, позволяющих проводить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коррекционно-развивающую работу;</a:t>
            </a:r>
          </a:p>
        </p:txBody>
      </p:sp>
      <p:sp>
        <p:nvSpPr>
          <p:cNvPr id="4" name="Стрелка вниз 3"/>
          <p:cNvSpPr/>
          <p:nvPr/>
        </p:nvSpPr>
        <p:spPr>
          <a:xfrm rot="1845691">
            <a:off x="603250" y="1706563"/>
            <a:ext cx="484188" cy="66516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rot="1845691">
            <a:off x="642938" y="3313113"/>
            <a:ext cx="484187" cy="66516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845691">
            <a:off x="619125" y="5053013"/>
            <a:ext cx="484188" cy="66516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3982216" cy="84124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5000" dirty="0"/>
              <a:t>Развитие</a:t>
            </a:r>
          </a:p>
        </p:txBody>
      </p:sp>
      <p:sp>
        <p:nvSpPr>
          <p:cNvPr id="31747" name="Прямоугольник 2"/>
          <p:cNvSpPr>
            <a:spLocks noChangeArrowheads="1"/>
          </p:cNvSpPr>
          <p:nvPr/>
        </p:nvSpPr>
        <p:spPr bwMode="auto">
          <a:xfrm>
            <a:off x="468313" y="1628775"/>
            <a:ext cx="8280400" cy="437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Понимание документации специалистов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(психологов, дефектологов, логопедов и т.д.);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Оценивание образовательных результатов, а       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также мониторинг личностных характеристик.</a:t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Формирование системы регуляции поведения и     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деятельности обучающихся</a:t>
            </a:r>
            <a:r>
              <a:rPr lang="ru-RU" altLang="ru-RU" sz="180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sz="180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ru-RU" altLang="ru-RU" sz="180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sz="180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 rot="1845691">
            <a:off x="676275" y="1706563"/>
            <a:ext cx="484188" cy="66516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rot="1845691">
            <a:off x="698500" y="3057525"/>
            <a:ext cx="484188" cy="66516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845691">
            <a:off x="715963" y="4514850"/>
            <a:ext cx="484187" cy="66516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4198240" cy="84124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5000" dirty="0"/>
              <a:t>Реальность</a:t>
            </a:r>
          </a:p>
        </p:txBody>
      </p:sp>
      <p:sp>
        <p:nvSpPr>
          <p:cNvPr id="32771" name="Oval 2"/>
          <p:cNvSpPr>
            <a:spLocks noChangeArrowheads="1"/>
          </p:cNvSpPr>
          <p:nvPr/>
        </p:nvSpPr>
        <p:spPr bwMode="auto">
          <a:xfrm>
            <a:off x="3051175" y="1506538"/>
            <a:ext cx="2933700" cy="1223962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r>
              <a:rPr lang="ru-RU" altLang="ru-RU" sz="2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Реальность</a:t>
            </a:r>
          </a:p>
          <a:p>
            <a:pPr algn="ctr" eaLnBrk="1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r>
              <a:rPr lang="ru-RU" altLang="ru-RU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1 300 000</a:t>
            </a:r>
          </a:p>
        </p:txBody>
      </p:sp>
      <p:sp>
        <p:nvSpPr>
          <p:cNvPr id="32772" name="Oval 3"/>
          <p:cNvSpPr>
            <a:spLocks noChangeArrowheads="1"/>
          </p:cNvSpPr>
          <p:nvPr/>
        </p:nvSpPr>
        <p:spPr bwMode="auto">
          <a:xfrm>
            <a:off x="611188" y="3500438"/>
            <a:ext cx="2382837" cy="108108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r>
              <a:rPr lang="ru-RU" altLang="ru-RU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93% - женщины</a:t>
            </a:r>
            <a:r>
              <a:rPr lang="ru-RU" altLang="ru-RU" sz="1000">
                <a:solidFill>
                  <a:srgbClr val="444444"/>
                </a:solidFill>
                <a:latin typeface="Helvetica" panose="020B0604020202020204" pitchFamily="34" charset="0"/>
              </a:rPr>
              <a:t> </a:t>
            </a: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773" name="Oval 4"/>
          <p:cNvSpPr>
            <a:spLocks noChangeArrowheads="1"/>
          </p:cNvSpPr>
          <p:nvPr/>
        </p:nvSpPr>
        <p:spPr bwMode="auto">
          <a:xfrm>
            <a:off x="5219700" y="3284538"/>
            <a:ext cx="3024188" cy="11525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Около 50% - старше 50 лет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18830725">
            <a:off x="2304257" y="2824956"/>
            <a:ext cx="137795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3051137">
            <a:off x="5622925" y="2619375"/>
            <a:ext cx="1093788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4964091">
            <a:off x="3804444" y="3017044"/>
            <a:ext cx="604837" cy="22320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10" name="Picture 2" descr="bezymjannyj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288" y="4437112"/>
            <a:ext cx="1927201" cy="2306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Прямоугольник 1"/>
          <p:cNvSpPr>
            <a:spLocks noChangeArrowheads="1"/>
          </p:cNvSpPr>
          <p:nvPr/>
        </p:nvSpPr>
        <p:spPr bwMode="auto">
          <a:xfrm>
            <a:off x="107950" y="1535113"/>
            <a:ext cx="8567738" cy="358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500" b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условия:</a:t>
            </a:r>
            <a:br>
              <a:rPr lang="ru-RU" altLang="ru-RU" sz="4500" b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разумная учительская нагрузка</a:t>
            </a:r>
            <a:br>
              <a:rPr lang="ru-RU" altLang="ru-RU" sz="2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современные условия</a:t>
            </a:r>
            <a:br>
              <a:rPr lang="ru-RU" altLang="ru-RU" sz="2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оснащения учебного процесса</a:t>
            </a:r>
            <a:br>
              <a:rPr lang="ru-RU" altLang="ru-RU" sz="2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освобождение от бесконечного</a:t>
            </a:r>
            <a:br>
              <a:rPr lang="ru-RU" altLang="ru-RU" sz="2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отчетности</a:t>
            </a:r>
            <a:br>
              <a:rPr lang="ru-RU" altLang="ru-RU" sz="2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качественные курсы повышения квалификации, которые отвечают индивидуальному запросу учителя</a:t>
            </a:r>
          </a:p>
        </p:txBody>
      </p:sp>
      <p:sp>
        <p:nvSpPr>
          <p:cNvPr id="33795" name="Прямоугольник 2"/>
          <p:cNvSpPr>
            <a:spLocks noChangeArrowheads="1"/>
          </p:cNvSpPr>
          <p:nvPr/>
        </p:nvSpPr>
        <p:spPr bwMode="auto">
          <a:xfrm>
            <a:off x="1296988" y="5618163"/>
            <a:ext cx="7596187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solidFill>
                  <a:schemeClr val="tx1"/>
                </a:solidFill>
                <a:latin typeface="Arial" panose="020B0604020202020204" pitchFamily="34" charset="0"/>
              </a:rPr>
              <a:t>Ирина Викторовна Мануйлова</a:t>
            </a:r>
            <a:r>
              <a:rPr lang="ru-RU" altLang="ru-RU" sz="1800">
                <a:solidFill>
                  <a:schemeClr val="tx1"/>
                </a:solidFill>
                <a:latin typeface="Arial" panose="020B0604020202020204" pitchFamily="34" charset="0"/>
              </a:rPr>
              <a:t>  — депутат Государственной Думы шестого созыва(2011-2016).  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  <a:latin typeface="Arial" panose="020B0604020202020204" pitchFamily="34" charset="0"/>
              </a:rPr>
              <a:t>Заместитель председателя комитета по образованию.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752" y="457200"/>
            <a:ext cx="4918320" cy="84124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/>
              <a:t> </a:t>
            </a:r>
            <a:r>
              <a:rPr lang="ru-RU" sz="5000" b="1" dirty="0"/>
              <a:t>Мануйлова И. В.</a:t>
            </a:r>
            <a:endParaRPr lang="ru-RU" sz="5000" dirty="0"/>
          </a:p>
        </p:txBody>
      </p:sp>
      <p:pic>
        <p:nvPicPr>
          <p:cNvPr id="33797" name="Picture 4" descr="http://manuilova.com/documents/tinyimages/20042013/.thumbs/3856176b4ded642b4722909358d869ff_500_0_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703"/>
          <a:stretch>
            <a:fillRect/>
          </a:stretch>
        </p:blipFill>
        <p:spPr bwMode="auto">
          <a:xfrm>
            <a:off x="6227763" y="188913"/>
            <a:ext cx="2665412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107950" y="115888"/>
            <a:ext cx="8856663" cy="641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Приказ</a:t>
            </a:r>
            <a:r>
              <a:rPr lang="ru-RU" altLang="ru-RU" dirty="0">
                <a:solidFill>
                  <a:schemeClr val="tx1"/>
                </a:solidFill>
                <a:latin typeface="Franklin Gothic Medium" panose="020B0603020102020204" pitchFamily="34" charset="0"/>
              </a:rPr>
              <a:t>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Министерства труда и социальной защиты РФ № 544н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учитель)»  от 18 октября 2013 года.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(Приказ зарегистрирован Минюстом России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 декабря 2013 года).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 стандарт педагога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начала </a:t>
            </a: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января 2017 года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/>
              <a:t>Способы совершенствования профессиональной компетентности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4819" name="AutoShape 2"/>
          <p:cNvSpPr>
            <a:spLocks noChangeArrowheads="1"/>
          </p:cNvSpPr>
          <p:nvPr/>
        </p:nvSpPr>
        <p:spPr bwMode="auto">
          <a:xfrm>
            <a:off x="468313" y="1773238"/>
            <a:ext cx="2243137" cy="71913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4820" name="AutoShape 3"/>
          <p:cNvSpPr>
            <a:spLocks noChangeArrowheads="1"/>
          </p:cNvSpPr>
          <p:nvPr/>
        </p:nvSpPr>
        <p:spPr bwMode="auto">
          <a:xfrm>
            <a:off x="179388" y="2924175"/>
            <a:ext cx="2952750" cy="35290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Систематическое прохождение курсов повышения квалификации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*Дистанционное обучение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*Проблемные семинары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*Производственная учёба в школе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*Самообразование</a:t>
            </a:r>
          </a:p>
          <a:p>
            <a:pPr eaLnBrk="1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*Изучение информационно-компьютерных технологий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4821" name="AutoShape 4"/>
          <p:cNvSpPr>
            <a:spLocks noChangeArrowheads="1"/>
          </p:cNvSpPr>
          <p:nvPr/>
        </p:nvSpPr>
        <p:spPr bwMode="auto">
          <a:xfrm>
            <a:off x="3276600" y="1773238"/>
            <a:ext cx="2682875" cy="71913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 программ</a:t>
            </a:r>
            <a:r>
              <a:rPr lang="en-US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4822" name="AutoShape 5"/>
          <p:cNvSpPr>
            <a:spLocks noChangeArrowheads="1"/>
          </p:cNvSpPr>
          <p:nvPr/>
        </p:nvSpPr>
        <p:spPr bwMode="auto">
          <a:xfrm>
            <a:off x="3348038" y="2997200"/>
            <a:ext cx="2682875" cy="324008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*Мониторинг развития личности и индивидуальности младшего школьника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*Воспитательная система класса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*Помещение своих разработок на сайтах в Интернете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23" name="AutoShape 6"/>
          <p:cNvSpPr>
            <a:spLocks noChangeArrowheads="1"/>
          </p:cNvSpPr>
          <p:nvPr/>
        </p:nvSpPr>
        <p:spPr bwMode="auto">
          <a:xfrm>
            <a:off x="6516688" y="1700213"/>
            <a:ext cx="2159000" cy="79216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lvl="1" algn="ctr" eaLnBrk="1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конкурсах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4824" name="AutoShape 7"/>
          <p:cNvSpPr>
            <a:spLocks noChangeArrowheads="1"/>
          </p:cNvSpPr>
          <p:nvPr/>
        </p:nvSpPr>
        <p:spPr bwMode="auto">
          <a:xfrm>
            <a:off x="6227763" y="2997200"/>
            <a:ext cx="2682875" cy="31559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*Конкурсы профессионального мастерства  муниципального, регионального и федерального уровней</a:t>
            </a:r>
          </a:p>
          <a:p>
            <a:pPr eaLnBrk="1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*Дискуссии, совещания, обмен опытом с коллегами в учреждении, в районе и в Интернете;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Аттестация учителей в 2017 году: последние изменения </a:t>
            </a:r>
          </a:p>
        </p:txBody>
      </p:sp>
      <p:sp>
        <p:nvSpPr>
          <p:cNvPr id="35843" name="Прямоугольник 2"/>
          <p:cNvSpPr>
            <a:spLocks noChangeArrowheads="1"/>
          </p:cNvSpPr>
          <p:nvPr/>
        </p:nvSpPr>
        <p:spPr bwMode="auto">
          <a:xfrm>
            <a:off x="250825" y="1773238"/>
            <a:ext cx="8642350" cy="353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"О независимой оценке квалификации"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вступает в силу 1 января 2017 года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Arial" panose="020B0604020202020204" pitchFamily="34" charset="0"/>
              </a:rPr>
              <a:t>Последние изменения в Федеральном законе 273 «Об образовании в РФ» говорят о том, что аттестация учителей в 2017 году будет проходить в два этапа. </a:t>
            </a:r>
            <a:endParaRPr lang="ru-RU" altLang="ru-RU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Прямоугольник 1"/>
          <p:cNvSpPr>
            <a:spLocks noChangeArrowheads="1"/>
          </p:cNvSpPr>
          <p:nvPr/>
        </p:nvSpPr>
        <p:spPr bwMode="auto">
          <a:xfrm>
            <a:off x="293688" y="404813"/>
            <a:ext cx="8569325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первом этапе </a:t>
            </a: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должен подтвердить соответствие занимаемой должности непосредственно своей профпригодностью.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Следующий — </a:t>
            </a:r>
            <a:r>
              <a:rPr lang="ru-RU" altLang="ru-RU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этап </a:t>
            </a: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подразумевает обоснованное присвоение работнику учебных заведений соответствующей категории.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 может быть повышена только в случае успешного прохождения комиссии</a:t>
            </a: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члены которой проверяют знания и навыки педагога </a:t>
            </a:r>
            <a:r>
              <a:rPr lang="ru-RU" altLang="ru-RU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очно</a:t>
            </a:r>
            <a:r>
              <a:rPr lang="ru-RU" alt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этом определяя его умение общаться с детьми и обращаться с ними как следует — как подобает учителю.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 Общие положения аттестации </a:t>
            </a:r>
            <a:r>
              <a:rPr lang="ru-RU" dirty="0" err="1"/>
              <a:t>педработников</a:t>
            </a:r>
            <a:r>
              <a:rPr lang="ru-RU" dirty="0"/>
              <a:t> в России </a:t>
            </a:r>
          </a:p>
        </p:txBody>
      </p:sp>
      <p:sp>
        <p:nvSpPr>
          <p:cNvPr id="37891" name="Прямоугольник 2"/>
          <p:cNvSpPr>
            <a:spLocks noChangeArrowheads="1"/>
          </p:cNvSpPr>
          <p:nvPr/>
        </p:nvSpPr>
        <p:spPr bwMode="auto">
          <a:xfrm>
            <a:off x="449263" y="1773238"/>
            <a:ext cx="8424862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Новая аттестация педагогических работников в 2017 году распространяется на всех без исключения работников сферы образования.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Первую</a:t>
            </a:r>
            <a:r>
              <a:rPr lang="ru-RU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проходят те педагогические работники, которые, по требованию государства, непосредственно нуждаются в проверке знаний.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Добровольная аттестация</a:t>
            </a:r>
            <a:r>
              <a:rPr lang="ru-RU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педработникам, которые преследуют цель повышения своего настоящего квалификационного уровня....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Прямоугольник 1"/>
          <p:cNvSpPr>
            <a:spLocks noChangeArrowheads="1"/>
          </p:cNvSpPr>
          <p:nvPr/>
        </p:nvSpPr>
        <p:spPr bwMode="auto">
          <a:xfrm>
            <a:off x="709613" y="1628775"/>
            <a:ext cx="7848600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аттестация педагогических работников, начиная с 2016 года, будет проводиться для тех, кто проходил ее 5 лет назад.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получить наивысший разряд из возможных, нужно быть учителем, который не только решительно настроен, а также уже получил ранее первую категорию.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того момента до очередного повышения должно пройти не менее двух лет.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Обязательная аттестация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dirty="0">
                <a:effectLst/>
              </a:rPr>
              <a:t>«Образ педагога XXI века»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1625" y="1323975"/>
            <a:ext cx="8518525" cy="101600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000" b="1" u="sng">
                <a:solidFill>
                  <a:srgbClr val="603B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 качества</a:t>
            </a:r>
          </a:p>
          <a:p>
            <a:pPr algn="ctr" eaLnBrk="1" hangingPunct="1"/>
            <a:r>
              <a:rPr lang="ru-RU" altLang="ru-RU" sz="3000" b="1">
                <a:solidFill>
                  <a:srgbClr val="603B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(по мнению обучающихся</a:t>
            </a:r>
            <a:r>
              <a:rPr lang="ru-RU" altLang="ru-RU" sz="2800" b="1">
                <a:solidFill>
                  <a:srgbClr val="603B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</a:p>
        </p:txBody>
      </p:sp>
      <p:sp>
        <p:nvSpPr>
          <p:cNvPr id="39940" name="Прямоугольник 4"/>
          <p:cNvSpPr>
            <a:spLocks noChangeArrowheads="1"/>
          </p:cNvSpPr>
          <p:nvPr/>
        </p:nvSpPr>
        <p:spPr bwMode="auto">
          <a:xfrm>
            <a:off x="423863" y="2397125"/>
            <a:ext cx="8374062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к детям.                            Доброта.</a:t>
            </a:r>
          </a:p>
          <a:p>
            <a:pPr algn="just" eaLnBrk="1" hangingPunct="1"/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Веселый, честный, добродушный</a:t>
            </a:r>
          </a:p>
          <a:p>
            <a:pPr algn="just" eaLnBrk="1" hangingPunct="1"/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Чувство юмора                             Понимание. </a:t>
            </a:r>
          </a:p>
          <a:p>
            <a:pPr algn="just" eaLnBrk="1" hangingPunct="1"/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Самообладание                             Обаяние. </a:t>
            </a:r>
          </a:p>
          <a:p>
            <a:pPr algn="just" eaLnBrk="1" hangingPunct="1"/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Харизматичность                         Ответственность. </a:t>
            </a:r>
          </a:p>
          <a:p>
            <a:pPr algn="just" eaLnBrk="1" hangingPunct="1"/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Порядочный                                 Требовательность.</a:t>
            </a:r>
          </a:p>
          <a:p>
            <a:pPr algn="just" eaLnBrk="1" hangingPunct="1"/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Современный                              Объективность </a:t>
            </a:r>
          </a:p>
          <a:p>
            <a:pPr algn="just" eaLnBrk="1" hangingPunct="1"/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Жизнерадостность                      Коммуникабельность</a:t>
            </a:r>
          </a:p>
          <a:p>
            <a:pPr algn="just" eaLnBrk="1" hangingPunct="1"/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Дисциплинированность             Работоспособность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dirty="0">
                <a:effectLst/>
              </a:rPr>
              <a:t>«Образ педагога XXI века»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1625" y="1323975"/>
            <a:ext cx="8424863" cy="101600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000" b="1" i="1" u="sng">
                <a:solidFill>
                  <a:srgbClr val="603B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 качества</a:t>
            </a:r>
            <a:r>
              <a:rPr lang="ru-RU" altLang="ru-RU" sz="3000" b="1">
                <a:solidFill>
                  <a:srgbClr val="603B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/>
            <a:r>
              <a:rPr lang="ru-RU" altLang="ru-RU" sz="3000" b="1">
                <a:solidFill>
                  <a:srgbClr val="603B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мнению учеников и педагогов):</a:t>
            </a:r>
          </a:p>
        </p:txBody>
      </p:sp>
      <p:sp>
        <p:nvSpPr>
          <p:cNvPr id="40964" name="Прямоугольник 3"/>
          <p:cNvSpPr>
            <a:spLocks noChangeArrowheads="1"/>
          </p:cNvSpPr>
          <p:nvPr/>
        </p:nvSpPr>
        <p:spPr bwMode="auto">
          <a:xfrm>
            <a:off x="307975" y="2781300"/>
            <a:ext cx="85185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когнитивных способностей.                  Объективный </a:t>
            </a:r>
          </a:p>
          <a:p>
            <a:pPr algn="just" eaLnBrk="1" hangingPunct="1"/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Коммуникативная компетенция.                          Современный</a:t>
            </a:r>
          </a:p>
          <a:p>
            <a:pPr algn="just" eaLnBrk="1" hangingPunct="1"/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Адаптивный компонент.                             Социальные качества. </a:t>
            </a:r>
          </a:p>
          <a:p>
            <a:pPr algn="just" eaLnBrk="1" hangingPunct="1"/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здоровьесберегающими технологиями.</a:t>
            </a:r>
          </a:p>
          <a:p>
            <a:pPr algn="just" eaLnBrk="1" hangingPunct="1"/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Заинтересованность.                                         Толерантность.</a:t>
            </a:r>
          </a:p>
          <a:p>
            <a:pPr algn="just" eaLnBrk="1" hangingPunct="1"/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Самокритичность, объективная самооценка </a:t>
            </a:r>
          </a:p>
          <a:p>
            <a:pPr algn="just" eaLnBrk="1" hangingPunct="1"/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Хорошее знание своего предмета, умение доступно объяснять свой предмет, уметь общаться с детьми </a:t>
            </a:r>
          </a:p>
          <a:p>
            <a:pPr algn="just" eaLnBrk="1" hangingPunct="1"/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держать дисциплину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Прямоугольник 1"/>
          <p:cNvSpPr>
            <a:spLocks noChangeArrowheads="1"/>
          </p:cNvSpPr>
          <p:nvPr/>
        </p:nvSpPr>
        <p:spPr bwMode="auto">
          <a:xfrm>
            <a:off x="468313" y="404813"/>
            <a:ext cx="79216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solidFill>
                  <a:srgbClr val="C00000"/>
                </a:solidFill>
                <a:latin typeface="Arial" panose="020B0604020202020204" pitchFamily="34" charset="0"/>
              </a:rPr>
              <a:t>Ничто не является хорошим или плохим, все зависит от того,</a:t>
            </a:r>
            <a:br>
              <a:rPr lang="ru-RU" altLang="ru-RU" sz="1800" b="1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altLang="ru-RU" sz="1800" b="1">
                <a:solidFill>
                  <a:srgbClr val="C00000"/>
                </a:solidFill>
                <a:latin typeface="Arial" panose="020B0604020202020204" pitchFamily="34" charset="0"/>
              </a:rPr>
              <a:t>как мы смотрим на вещи.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sz="180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ru-RU" altLang="ru-RU" sz="1800" b="1">
                <a:solidFill>
                  <a:srgbClr val="002060"/>
                </a:solidFill>
                <a:latin typeface="Arial" panose="020B0604020202020204" pitchFamily="34" charset="0"/>
              </a:rPr>
              <a:t>В любой ситуации выбор всегда за вами. Вы либо гуляете под дождем, либо просто под ним мокнете.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sz="180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ru-RU" altLang="ru-RU" sz="1800" b="1">
                <a:solidFill>
                  <a:srgbClr val="00B050"/>
                </a:solidFill>
                <a:latin typeface="Arial" panose="020B0604020202020204" pitchFamily="34" charset="0"/>
              </a:rPr>
              <a:t>Жизнь на 10% состоит из того, что с нами происходит,</a:t>
            </a:r>
            <a:br>
              <a:rPr lang="ru-RU" altLang="ru-RU" sz="1800" b="1">
                <a:solidFill>
                  <a:srgbClr val="00B050"/>
                </a:solidFill>
                <a:latin typeface="Arial" panose="020B0604020202020204" pitchFamily="34" charset="0"/>
              </a:rPr>
            </a:br>
            <a:r>
              <a:rPr lang="ru-RU" altLang="ru-RU" sz="1800" b="1">
                <a:solidFill>
                  <a:srgbClr val="00B050"/>
                </a:solidFill>
                <a:latin typeface="Arial" panose="020B0604020202020204" pitchFamily="34" charset="0"/>
              </a:rPr>
              <a:t>а на 90% - из того, как мы на это реагируем.</a:t>
            </a:r>
          </a:p>
        </p:txBody>
      </p:sp>
      <p:pic>
        <p:nvPicPr>
          <p:cNvPr id="41987" name="Рисунок 3" descr="1351657473022_bullet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3711575"/>
            <a:ext cx="4392612" cy="301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ТК РФ Глава 31, статья 195</a:t>
            </a:r>
          </a:p>
        </p:txBody>
      </p:sp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388938" y="1844675"/>
            <a:ext cx="8281987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Квалификация работника –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знаний, умений, профессиональных</a:t>
            </a:r>
            <a:br>
              <a:rPr lang="ru-RU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и опыта работы работника.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Профессиональный стандарт - характеристика квалификации,</a:t>
            </a:r>
            <a:br>
              <a:rPr lang="ru-RU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необходимой работнику для</a:t>
            </a:r>
            <a:br>
              <a:rPr lang="ru-RU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осуществления определенного вида</a:t>
            </a:r>
            <a:br>
              <a:rPr lang="ru-RU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деятельности.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79388" y="1125538"/>
            <a:ext cx="3313112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Повысить мотивацию педагогических работников к труду и качеству образования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859338" y="1052513"/>
            <a:ext cx="4033837" cy="10810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Установить единые требования к содержанию и качеству профессиональной педагогической деятельности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95263" y="4316413"/>
            <a:ext cx="3384550" cy="12239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Оценка уровня квалификации педагогов при приеме на работу и при аттестации, планирования карьеры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5184775" y="4337050"/>
            <a:ext cx="3024188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должностных инструкций и разработки ФГОС</a:t>
            </a: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2627313" y="2276475"/>
            <a:ext cx="3457575" cy="18002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r>
              <a:rPr lang="ru-RU" altLang="ru-RU" sz="3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Профессионального стандарта педагога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 flipV="1">
            <a:off x="1116013" y="2133600"/>
            <a:ext cx="1511300" cy="647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1258888" y="3508375"/>
            <a:ext cx="1366837" cy="7921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6084888" y="2205038"/>
            <a:ext cx="1081087" cy="647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156325" y="3524250"/>
            <a:ext cx="1081088" cy="7921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8856662" cy="706437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Профессиональный</a:t>
            </a:r>
            <a:r>
              <a:rPr lang="ru-RU" dirty="0"/>
              <a:t> </a:t>
            </a:r>
            <a:r>
              <a:rPr lang="ru-RU" b="1" dirty="0"/>
              <a:t>стандарт</a:t>
            </a:r>
            <a:r>
              <a:rPr lang="ru-RU" dirty="0"/>
              <a:t> </a:t>
            </a:r>
            <a:r>
              <a:rPr lang="ru-RU" b="1" dirty="0"/>
              <a:t>педагога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79388" y="2924175"/>
            <a:ext cx="2089150" cy="10096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r>
              <a:rPr lang="ru-RU" altLang="ru-RU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это -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3708400" y="1412875"/>
            <a:ext cx="5256213" cy="863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Стандарт это -   инструмент реализации стратегии образования в меняющемся мире</a:t>
            </a:r>
          </a:p>
          <a:p>
            <a:pPr eaLnBrk="1" hangingPunct="1">
              <a:defRPr/>
            </a:pPr>
            <a:endParaRPr lang="ru-RU" dirty="0"/>
          </a:p>
        </p:txBody>
      </p:sp>
      <p:sp>
        <p:nvSpPr>
          <p:cNvPr id="7173" name="Rectangle 6"/>
          <p:cNvSpPr>
            <a:spLocks noChangeArrowheads="1"/>
          </p:cNvSpPr>
          <p:nvPr/>
        </p:nvSpPr>
        <p:spPr bwMode="auto">
          <a:xfrm>
            <a:off x="3708400" y="2636838"/>
            <a:ext cx="5184775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Инструмент повышения качества образования и выхода отечественного образования на международный уровень</a:t>
            </a:r>
          </a:p>
          <a:p>
            <a:pPr eaLnBrk="1" hangingPunct="1">
              <a:defRPr/>
            </a:pPr>
            <a:endParaRPr lang="ru-RU" dirty="0"/>
          </a:p>
        </p:txBody>
      </p:sp>
      <p:sp>
        <p:nvSpPr>
          <p:cNvPr id="7174" name="Rectangle 7"/>
          <p:cNvSpPr>
            <a:spLocks noChangeArrowheads="1"/>
          </p:cNvSpPr>
          <p:nvPr/>
        </p:nvSpPr>
        <p:spPr bwMode="auto">
          <a:xfrm>
            <a:off x="3635375" y="4149725"/>
            <a:ext cx="5256213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Объективный измеритель квалификации педагога уровень</a:t>
            </a:r>
          </a:p>
          <a:p>
            <a:pPr eaLnBrk="1" hangingPunct="1">
              <a:defRPr/>
            </a:pPr>
            <a:endParaRPr lang="ru-RU" dirty="0"/>
          </a:p>
        </p:txBody>
      </p:sp>
      <p:sp>
        <p:nvSpPr>
          <p:cNvPr id="7175" name="Rectangle 8"/>
          <p:cNvSpPr>
            <a:spLocks noChangeArrowheads="1"/>
          </p:cNvSpPr>
          <p:nvPr/>
        </p:nvSpPr>
        <p:spPr bwMode="auto">
          <a:xfrm>
            <a:off x="3635375" y="5445125"/>
            <a:ext cx="5329238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Основа для формирования трудового договора, фиксирующего отношения между работником и работодателем</a:t>
            </a:r>
          </a:p>
          <a:p>
            <a:pPr eaLnBrk="1" hangingPunct="1">
              <a:defRPr/>
            </a:pP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2339975" y="2205038"/>
            <a:ext cx="1152525" cy="9366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2268538" y="3213100"/>
            <a:ext cx="1366837" cy="7143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339975" y="3644900"/>
            <a:ext cx="1295400" cy="8636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339975" y="3789363"/>
            <a:ext cx="1295400" cy="19431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Для чего нужен профессиональный стандарт педагога? </a:t>
            </a:r>
          </a:p>
        </p:txBody>
      </p:sp>
      <p:sp>
        <p:nvSpPr>
          <p:cNvPr id="19459" name="Прямоугольник 2"/>
          <p:cNvSpPr>
            <a:spLocks noChangeArrowheads="1"/>
          </p:cNvSpPr>
          <p:nvPr/>
        </p:nvSpPr>
        <p:spPr bwMode="auto">
          <a:xfrm>
            <a:off x="323850" y="1557338"/>
            <a:ext cx="8496300" cy="447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Профстандарты с 2017 года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 применяться в качестве: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Независимого измерителя уровня квалификации педагогических работников.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Средства реализации стратегии развития образовательной среды.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Инструмента роста качества российского образования.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Фундаментальной основы трудовых соглашений между руководством образовательного учреждения и педагогами.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Механизма рекрутирования педагогических кадров для работы в образовательных организациях....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Новые задачи современного педагога</a:t>
            </a:r>
          </a:p>
        </p:txBody>
      </p:sp>
      <p:sp>
        <p:nvSpPr>
          <p:cNvPr id="21507" name="Прямоугольник 2"/>
          <p:cNvSpPr>
            <a:spLocks noChangeArrowheads="1"/>
          </p:cNvSpPr>
          <p:nvPr/>
        </p:nvSpPr>
        <p:spPr bwMode="auto">
          <a:xfrm>
            <a:off x="431800" y="1989138"/>
            <a:ext cx="8137525" cy="2523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Обладание </a:t>
            </a: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ИКТ-компетентностью, которая дифференцируется на три уровня: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alt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Общепользовательская</a:t>
            </a: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Общепедагогическая.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Предметно-педагогическая.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новых компетенций</a:t>
            </a:r>
          </a:p>
        </p:txBody>
      </p:sp>
      <p:sp>
        <p:nvSpPr>
          <p:cNvPr id="21507" name="Прямоугольник 2"/>
          <p:cNvSpPr>
            <a:spLocks noChangeArrowheads="1"/>
          </p:cNvSpPr>
          <p:nvPr/>
        </p:nvSpPr>
        <p:spPr bwMode="auto">
          <a:xfrm>
            <a:off x="395288" y="1844675"/>
            <a:ext cx="8424862" cy="48323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одаренными учащимися</a:t>
            </a:r>
            <a:b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alt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условиях реализации программ</a:t>
            </a:r>
            <a:br>
              <a:rPr lang="ru-RU" alt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инклюзивного образования</a:t>
            </a: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altLang="ru-RU" sz="2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Преподавание русского языка учащимся, для</a:t>
            </a:r>
            <a:br>
              <a:rPr lang="ru-RU" altLang="ru-RU" sz="2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он не является родным</a:t>
            </a: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altLang="ru-RU" sz="2800" b="1" dirty="0">
                <a:solidFill>
                  <a:srgbClr val="33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учащимися, имеющими проблемы в</a:t>
            </a:r>
            <a:br>
              <a:rPr lang="ru-RU" altLang="ru-RU" sz="2800" b="1" dirty="0">
                <a:solidFill>
                  <a:srgbClr val="33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33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</a:t>
            </a: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altLang="ru-RU" sz="28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</a:t>
            </a:r>
            <a:r>
              <a:rPr lang="ru-RU" altLang="ru-RU" sz="2800" b="1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девиантными</a:t>
            </a:r>
            <a:r>
              <a:rPr lang="ru-RU" altLang="ru-RU" sz="28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зависимыми, социально</a:t>
            </a:r>
            <a:br>
              <a:rPr lang="ru-RU" altLang="ru-RU" sz="28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запущенными и социально уязвимыми</a:t>
            </a:r>
            <a:br>
              <a:rPr lang="ru-RU" altLang="ru-RU" sz="28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учащимися, имеющими серьезные отклонения в</a:t>
            </a:r>
            <a:br>
              <a:rPr lang="ru-RU" altLang="ru-RU" sz="28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Ожидания от учителя</a:t>
            </a:r>
          </a:p>
        </p:txBody>
      </p:sp>
      <p:sp>
        <p:nvSpPr>
          <p:cNvPr id="22531" name="Прямоугольник 2"/>
          <p:cNvSpPr>
            <a:spLocks noChangeArrowheads="1"/>
          </p:cNvSpPr>
          <p:nvPr/>
        </p:nvSpPr>
        <p:spPr bwMode="auto">
          <a:xfrm>
            <a:off x="323850" y="1844675"/>
            <a:ext cx="8424863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Готовность к переменам</a:t>
            </a:r>
            <a:br>
              <a:rPr lang="ru-RU" altLang="ru-RU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Мобильность</a:t>
            </a:r>
            <a:br>
              <a:rPr lang="ru-RU" altLang="ru-RU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Способность к нестандартным</a:t>
            </a:r>
            <a:br>
              <a:rPr lang="ru-RU" altLang="ru-RU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трудовым действиям</a:t>
            </a:r>
            <a:br>
              <a:rPr lang="ru-RU" altLang="ru-RU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Ответственность и самостоятельность в</a:t>
            </a:r>
            <a:br>
              <a:rPr lang="ru-RU" altLang="ru-RU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принятии решений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1136</TotalTime>
  <Words>833</Words>
  <Application>Microsoft Office PowerPoint</Application>
  <PresentationFormat>Экран (4:3)</PresentationFormat>
  <Paragraphs>159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Calibri</vt:lpstr>
      <vt:lpstr>Franklin Gothic Book</vt:lpstr>
      <vt:lpstr>Franklin Gothic Medium</vt:lpstr>
      <vt:lpstr>Helvetica</vt:lpstr>
      <vt:lpstr>Times New Roman</vt:lpstr>
      <vt:lpstr>Wingdings 2</vt:lpstr>
      <vt:lpstr>Трек</vt:lpstr>
      <vt:lpstr>Презентация PowerPoint</vt:lpstr>
      <vt:lpstr>Презентация PowerPoint</vt:lpstr>
      <vt:lpstr>ТК РФ Глава 31, статья 195</vt:lpstr>
      <vt:lpstr>Презентация PowerPoint</vt:lpstr>
      <vt:lpstr> Профессиональный стандарт педагога </vt:lpstr>
      <vt:lpstr>Для чего нужен профессиональный стандарт педагога? </vt:lpstr>
      <vt:lpstr>Новые задачи современного педагога</vt:lpstr>
      <vt:lpstr>5 новых компетенций</vt:lpstr>
      <vt:lpstr>Ожидания от учителя</vt:lpstr>
      <vt:lpstr>Область применения </vt:lpstr>
      <vt:lpstr>Содержание профессионального стандарта педагога</vt:lpstr>
      <vt:lpstr>Обучение</vt:lpstr>
      <vt:lpstr>Обучение</vt:lpstr>
      <vt:lpstr>Воспитание</vt:lpstr>
      <vt:lpstr>Воспитание</vt:lpstr>
      <vt:lpstr>Развитие</vt:lpstr>
      <vt:lpstr>Развитие</vt:lpstr>
      <vt:lpstr>Реальность</vt:lpstr>
      <vt:lpstr> Мануйлова И. В.</vt:lpstr>
      <vt:lpstr> Способы совершенствования профессиональной компетентности </vt:lpstr>
      <vt:lpstr>Аттестация учителей в 2017 году: последние изменения </vt:lpstr>
      <vt:lpstr>Презентация PowerPoint</vt:lpstr>
      <vt:lpstr> Общие положения аттестации педработников в России </vt:lpstr>
      <vt:lpstr>Обязательная аттестация</vt:lpstr>
      <vt:lpstr>«Образ педагога XXI века»</vt:lpstr>
      <vt:lpstr>«Образ педагога XXI века»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Валя</dc:creator>
  <cp:lastModifiedBy>Шаймурзин</cp:lastModifiedBy>
  <cp:revision>103</cp:revision>
  <dcterms:created xsi:type="dcterms:W3CDTF">2015-07-08T05:49:05Z</dcterms:created>
  <dcterms:modified xsi:type="dcterms:W3CDTF">2020-01-08T12:49:41Z</dcterms:modified>
</cp:coreProperties>
</file>